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50"/>
  </p:notesMasterIdLst>
  <p:handoutMasterIdLst>
    <p:handoutMasterId r:id="rId51"/>
  </p:handoutMasterIdLst>
  <p:sldIdLst>
    <p:sldId id="269" r:id="rId4"/>
    <p:sldId id="575" r:id="rId5"/>
    <p:sldId id="585" r:id="rId6"/>
    <p:sldId id="586" r:id="rId7"/>
    <p:sldId id="548" r:id="rId8"/>
    <p:sldId id="654" r:id="rId9"/>
    <p:sldId id="542" r:id="rId10"/>
    <p:sldId id="587" r:id="rId11"/>
    <p:sldId id="628" r:id="rId12"/>
    <p:sldId id="643" r:id="rId13"/>
    <p:sldId id="559" r:id="rId14"/>
    <p:sldId id="592" r:id="rId15"/>
    <p:sldId id="550" r:id="rId16"/>
    <p:sldId id="629" r:id="rId17"/>
    <p:sldId id="630" r:id="rId18"/>
    <p:sldId id="631" r:id="rId19"/>
    <p:sldId id="632" r:id="rId20"/>
    <p:sldId id="640" r:id="rId21"/>
    <p:sldId id="596" r:id="rId22"/>
    <p:sldId id="597" r:id="rId23"/>
    <p:sldId id="598" r:id="rId24"/>
    <p:sldId id="546" r:id="rId25"/>
    <p:sldId id="528" r:id="rId26"/>
    <p:sldId id="644" r:id="rId27"/>
    <p:sldId id="646" r:id="rId28"/>
    <p:sldId id="645" r:id="rId29"/>
    <p:sldId id="647" r:id="rId30"/>
    <p:sldId id="648" r:id="rId31"/>
    <p:sldId id="649" r:id="rId32"/>
    <p:sldId id="566" r:id="rId33"/>
    <p:sldId id="535" r:id="rId34"/>
    <p:sldId id="599" r:id="rId35"/>
    <p:sldId id="600" r:id="rId36"/>
    <p:sldId id="650" r:id="rId37"/>
    <p:sldId id="656" r:id="rId38"/>
    <p:sldId id="655" r:id="rId39"/>
    <p:sldId id="651" r:id="rId40"/>
    <p:sldId id="653" r:id="rId41"/>
    <p:sldId id="652" r:id="rId42"/>
    <p:sldId id="536" r:id="rId43"/>
    <p:sldId id="537" r:id="rId44"/>
    <p:sldId id="580" r:id="rId45"/>
    <p:sldId id="581" r:id="rId46"/>
    <p:sldId id="611" r:id="rId47"/>
    <p:sldId id="627" r:id="rId48"/>
    <p:sldId id="641" r:id="rId49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5"/>
            <p14:sldId id="586"/>
            <p14:sldId id="548"/>
            <p14:sldId id="654"/>
            <p14:sldId id="542"/>
            <p14:sldId id="587"/>
            <p14:sldId id="628"/>
            <p14:sldId id="643"/>
            <p14:sldId id="559"/>
            <p14:sldId id="592"/>
            <p14:sldId id="550"/>
            <p14:sldId id="629"/>
            <p14:sldId id="630"/>
            <p14:sldId id="631"/>
            <p14:sldId id="632"/>
            <p14:sldId id="640"/>
            <p14:sldId id="596"/>
            <p14:sldId id="597"/>
            <p14:sldId id="598"/>
            <p14:sldId id="546"/>
            <p14:sldId id="528"/>
            <p14:sldId id="644"/>
            <p14:sldId id="646"/>
            <p14:sldId id="645"/>
            <p14:sldId id="647"/>
            <p14:sldId id="648"/>
            <p14:sldId id="649"/>
            <p14:sldId id="566"/>
            <p14:sldId id="535"/>
            <p14:sldId id="599"/>
            <p14:sldId id="600"/>
            <p14:sldId id="650"/>
            <p14:sldId id="656"/>
            <p14:sldId id="655"/>
            <p14:sldId id="651"/>
            <p14:sldId id="653"/>
            <p14:sldId id="652"/>
            <p14:sldId id="536"/>
            <p14:sldId id="537"/>
            <p14:sldId id="580"/>
            <p14:sldId id="581"/>
            <p14:sldId id="611"/>
            <p14:sldId id="627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56" y="52"/>
      </p:cViewPr>
      <p:guideLst>
        <p:guide pos="4549"/>
        <p:guide pos="5796"/>
        <p:guide pos="3097"/>
        <p:guide orient="horz" pos="4133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Wave Function Matching for solving Quantum Many Body problem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IBS)</a:t>
            </a:r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93029" y="5732952"/>
            <a:ext cx="5605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/>
              <a:t>2024.04.18. IRIS-CENS meeting</a:t>
            </a:r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matrix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24000"/>
            <a:ext cx="8394048" cy="881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6" y="3262602"/>
            <a:ext cx="8659433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26" y="4748318"/>
            <a:ext cx="8786147" cy="1500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691" y="2405008"/>
            <a:ext cx="466436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O : represent Normal ordering. </a:t>
            </a:r>
          </a:p>
        </p:txBody>
      </p:sp>
    </p:spTree>
    <p:extLst>
      <p:ext uri="{BB962C8B-B14F-4D97-AF65-F5344CB8AC3E}">
        <p14:creationId xmlns:p14="http://schemas.microsoft.com/office/powerpoint/2010/main" val="299047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7" y="1524000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80" y="3909436"/>
            <a:ext cx="2755511" cy="224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5" y="3683073"/>
            <a:ext cx="2939319" cy="2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59749" y="199419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</a:t>
            </a:r>
            <a:r>
              <a:rPr lang="en-US" altLang="ko-KR" sz="2000"/>
              <a:t>lattice spacing </a:t>
            </a:r>
            <a:r>
              <a:rPr lang="en-US" altLang="ko-KR" sz="2000" dirty="0"/>
              <a:t>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3475" y="4136283"/>
            <a:ext cx="34279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OPE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4939330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6530" y="5000220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6530" y="2770971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All LECs(parameters in the Hamiltonian) needs to be fixed</a:t>
            </a:r>
          </a:p>
          <a:p>
            <a:r>
              <a:rPr lang="en-US" altLang="ko-KR" dirty="0"/>
              <a:t> (They have to be fixed for given lattice regularization)</a:t>
            </a:r>
          </a:p>
          <a:p>
            <a:r>
              <a:rPr lang="en-US" altLang="ko-KR" dirty="0"/>
              <a:t>N-P scattering phase shifts, Deuteron binding energy</a:t>
            </a:r>
          </a:p>
          <a:p>
            <a:r>
              <a:rPr lang="en-US" altLang="ko-KR" dirty="0"/>
              <a:t>Scattering phase shifts on the Lattice: Wall method. 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50" y="4125075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9AB39B-4B66-A44D-A873-708FB7F75BB9}"/>
              </a:ext>
            </a:extLst>
          </p:cNvPr>
          <p:cNvSpPr txBox="1"/>
          <p:nvPr/>
        </p:nvSpPr>
        <p:spPr>
          <a:xfrm>
            <a:off x="1092488" y="3366108"/>
            <a:ext cx="7647999" cy="67249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Phase shift can be obtained from</a:t>
            </a:r>
          </a:p>
          <a:p>
            <a:r>
              <a:rPr lang="en-US" dirty="0"/>
              <a:t>The energy spectrum of E(or k) in lattice and imposed Wall size. </a:t>
            </a:r>
          </a:p>
        </p:txBody>
      </p:sp>
    </p:spTree>
    <p:extLst>
      <p:ext uri="{BB962C8B-B14F-4D97-AF65-F5344CB8AC3E}">
        <p14:creationId xmlns:p14="http://schemas.microsoft.com/office/powerpoint/2010/main" val="347668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323" y="6324600"/>
            <a:ext cx="6170279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415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/>
              <a:t>Yuan-</a:t>
            </a:r>
            <a:r>
              <a:rPr lang="en-US" altLang="ko-KR" dirty="0" err="1"/>
              <a:t>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917199"/>
            <a:ext cx="3717348" cy="3402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917199"/>
            <a:ext cx="4227944" cy="3462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087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One pion exchange 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interaction, short range repulsion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 Hamiltonian.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0" y="1571526"/>
            <a:ext cx="8284039" cy="42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9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87" y="1940899"/>
            <a:ext cx="7354202" cy="3533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6291" y="5805488"/>
            <a:ext cx="45165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shifts from two interactions</a:t>
            </a:r>
          </a:p>
        </p:txBody>
      </p:sp>
    </p:spTree>
    <p:extLst>
      <p:ext uri="{BB962C8B-B14F-4D97-AF65-F5344CB8AC3E}">
        <p14:creationId xmlns:p14="http://schemas.microsoft.com/office/powerpoint/2010/main" val="39959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89" y="1524000"/>
            <a:ext cx="4925112" cy="1000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83" y="2569615"/>
            <a:ext cx="5144218" cy="3791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2109" y="2650836"/>
            <a:ext cx="3796146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</a:t>
            </a:r>
            <a:r>
              <a:rPr lang="en-US" dirty="0" err="1"/>
              <a:t>eigen</a:t>
            </a:r>
            <a:r>
              <a:rPr lang="en-US" dirty="0"/>
              <a:t> energy of H_A</a:t>
            </a:r>
          </a:p>
          <a:p>
            <a:r>
              <a:rPr lang="en-US" dirty="0"/>
              <a:t>Using wave function of H_B</a:t>
            </a:r>
          </a:p>
          <a:p>
            <a:r>
              <a:rPr lang="en-US" dirty="0"/>
              <a:t>In 1</a:t>
            </a:r>
            <a:r>
              <a:rPr lang="en-US" baseline="30000" dirty="0"/>
              <a:t>st</a:t>
            </a:r>
            <a:r>
              <a:rPr lang="en-US" dirty="0"/>
              <a:t> order perturbation theory </a:t>
            </a:r>
          </a:p>
          <a:p>
            <a:r>
              <a:rPr lang="en-US" dirty="0">
                <a:sym typeface="Wingdings" panose="05000000000000000000" pitchFamily="2" charset="2"/>
              </a:rPr>
              <a:t> Does not work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49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7" y="2042938"/>
            <a:ext cx="5087060" cy="62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382" y="1592263"/>
            <a:ext cx="513541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 short range Unitary transformation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2" y="2759266"/>
            <a:ext cx="3038899" cy="495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55" y="3392488"/>
            <a:ext cx="3724795" cy="590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8218" y="4488873"/>
            <a:ext cx="6936509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r>
              <a:rPr lang="en-US" dirty="0">
                <a:sym typeface="Wingdings" panose="05000000000000000000" pitchFamily="2" charset="2"/>
              </a:rPr>
              <a:t> Same phase shifts. </a:t>
            </a:r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55" y="1783469"/>
            <a:ext cx="8888065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7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44573"/>
            <a:ext cx="5834176" cy="47482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3367" y="4553527"/>
            <a:ext cx="3576523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Wave function </a:t>
            </a:r>
            <a:r>
              <a:rPr lang="en-US" dirty="0" err="1"/>
              <a:t>psi’_A</a:t>
            </a:r>
            <a:endParaRPr lang="en-US" dirty="0"/>
          </a:p>
          <a:p>
            <a:r>
              <a:rPr lang="en-US" dirty="0"/>
              <a:t>: similar to </a:t>
            </a:r>
            <a:r>
              <a:rPr lang="en-US" dirty="0" err="1"/>
              <a:t>psi_B</a:t>
            </a:r>
            <a:r>
              <a:rPr lang="en-US" dirty="0"/>
              <a:t> </a:t>
            </a:r>
          </a:p>
          <a:p>
            <a:r>
              <a:rPr lang="en-US" dirty="0"/>
              <a:t>   at short distance</a:t>
            </a:r>
          </a:p>
        </p:txBody>
      </p:sp>
    </p:spTree>
    <p:extLst>
      <p:ext uri="{BB962C8B-B14F-4D97-AF65-F5344CB8AC3E}">
        <p14:creationId xmlns:p14="http://schemas.microsoft.com/office/powerpoint/2010/main" val="4149868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0073" y="6406444"/>
            <a:ext cx="470592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781" y="5486400"/>
            <a:ext cx="895927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from Perturbation theory with H’_A  works better.  </a:t>
            </a:r>
          </a:p>
          <a:p>
            <a:r>
              <a:rPr lang="en-US" dirty="0"/>
              <a:t>Difference H_A- H’_A can be treated as a correction.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1" y="1450284"/>
            <a:ext cx="7346415" cy="38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39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457201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382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719114" y="4268927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Ab initio</a:t>
            </a:r>
          </a:p>
          <a:p>
            <a:r>
              <a:rPr lang="en-US" altLang="ko-KR" sz="1200" dirty="0"/>
              <a:t>Nuclear</a:t>
            </a:r>
          </a:p>
          <a:p>
            <a:r>
              <a:rPr lang="en-US" altLang="ko-KR" sz="1200" dirty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929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341" y="4913507"/>
            <a:ext cx="2167921" cy="110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60" y="1785693"/>
            <a:ext cx="6633971" cy="42411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3992" y="2022231"/>
            <a:ext cx="2224454" cy="24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Chiral Hamiltonian is fitted to phase shifts. (up to N3LO)</a:t>
            </a:r>
          </a:p>
          <a:p>
            <a:endParaRPr lang="en-US" altLang="ko-KR" dirty="0"/>
          </a:p>
          <a:p>
            <a:r>
              <a:rPr lang="en-US" altLang="ko-KR" dirty="0"/>
              <a:t>H’ is equivalent to original Hamiltonian.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885" y="4766719"/>
            <a:ext cx="1362265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292" y="3963809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H’-H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Wave function matching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4" y="2068946"/>
            <a:ext cx="5043054" cy="42717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0045" y="4868863"/>
            <a:ext cx="3620655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Tjon</a:t>
            </a:r>
            <a:r>
              <a:rPr lang="en-US" dirty="0"/>
              <a:t> band : correlations in </a:t>
            </a:r>
          </a:p>
          <a:p>
            <a:r>
              <a:rPr lang="en-US" dirty="0"/>
              <a:t>H3 and He4 binding energy</a:t>
            </a:r>
          </a:p>
          <a:p>
            <a:r>
              <a:rPr lang="en-US" dirty="0"/>
              <a:t>(no 3-body force yet)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0509" y="1824182"/>
            <a:ext cx="3583709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Deuteron:</a:t>
            </a:r>
          </a:p>
          <a:p>
            <a:r>
              <a:rPr lang="en-US" dirty="0"/>
              <a:t>   &lt; H’ &gt; = 2.02 MeV</a:t>
            </a:r>
          </a:p>
          <a:p>
            <a:r>
              <a:rPr lang="en-US" dirty="0"/>
              <a:t>   exact H :  2.21 MeV </a:t>
            </a:r>
          </a:p>
          <a:p>
            <a:r>
              <a:rPr lang="en-US" dirty="0"/>
              <a:t>   Difference due to higher order</a:t>
            </a:r>
          </a:p>
          <a:p>
            <a:r>
              <a:rPr lang="en-US" dirty="0"/>
              <a:t>   correction of H’-H_S. </a:t>
            </a:r>
          </a:p>
        </p:txBody>
      </p:sp>
    </p:spTree>
    <p:extLst>
      <p:ext uri="{BB962C8B-B14F-4D97-AF65-F5344CB8AC3E}">
        <p14:creationId xmlns:p14="http://schemas.microsoft.com/office/powerpoint/2010/main" val="2857752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Wave function matching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2" y="1683404"/>
            <a:ext cx="9331658" cy="25781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8655" y="4590473"/>
            <a:ext cx="5855855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Tjon</a:t>
            </a:r>
            <a:r>
              <a:rPr lang="en-US" dirty="0"/>
              <a:t> band for LO, NLO, N3LO</a:t>
            </a:r>
          </a:p>
          <a:p>
            <a:r>
              <a:rPr lang="en-US" dirty="0"/>
              <a:t>For various wave function matching radius R.</a:t>
            </a:r>
          </a:p>
          <a:p>
            <a:r>
              <a:rPr lang="en-US" dirty="0">
                <a:sym typeface="Wingdings" panose="05000000000000000000" pitchFamily="2" charset="2"/>
              </a:rPr>
              <a:t> Results R &gt; 2.7 </a:t>
            </a:r>
            <a:r>
              <a:rPr lang="en-US" dirty="0" err="1">
                <a:sym typeface="Wingdings" panose="05000000000000000000" pitchFamily="2" charset="2"/>
              </a:rPr>
              <a:t>fm</a:t>
            </a:r>
            <a:r>
              <a:rPr lang="en-US" dirty="0">
                <a:sym typeface="Wingdings" panose="05000000000000000000" pitchFamily="2" charset="2"/>
              </a:rPr>
              <a:t> are independent of 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97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 of two interactions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identical two interactions can give quite different phase:</a:t>
            </a:r>
          </a:p>
          <a:p>
            <a:r>
              <a:rPr lang="en-US" dirty="0"/>
              <a:t>   sensitivity to range and locality of interaction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404" y="1193380"/>
            <a:ext cx="5315692" cy="45821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13250" y="5614282"/>
            <a:ext cx="510614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different alpha-alpha scattering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38095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5" y="1524000"/>
            <a:ext cx="2714510" cy="21366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52" y="1592263"/>
            <a:ext cx="4105848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040" y="2163649"/>
            <a:ext cx="3381847" cy="857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40" y="3021019"/>
            <a:ext cx="5225673" cy="8377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627" y="3858786"/>
            <a:ext cx="6887536" cy="14384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370" y="5456360"/>
            <a:ext cx="6030167" cy="762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81013" y="3668433"/>
            <a:ext cx="1413164" cy="3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NNLO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654" y="6360128"/>
            <a:ext cx="1314633" cy="40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421" y="6360128"/>
            <a:ext cx="1238423" cy="3810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978" y="6377565"/>
            <a:ext cx="1267002" cy="409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2535" y="6377565"/>
            <a:ext cx="1267002" cy="4382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3335" y="4909115"/>
            <a:ext cx="212204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N3LO:</a:t>
            </a:r>
          </a:p>
          <a:p>
            <a:r>
              <a:rPr lang="en-US" dirty="0"/>
              <a:t>TPE and </a:t>
            </a:r>
          </a:p>
          <a:p>
            <a:r>
              <a:rPr lang="en-US" dirty="0"/>
              <a:t>Adjustments to </a:t>
            </a:r>
          </a:p>
          <a:p>
            <a:r>
              <a:rPr lang="en-US" dirty="0" err="1"/>
              <a:t>cD</a:t>
            </a:r>
            <a:r>
              <a:rPr lang="en-US" dirty="0"/>
              <a:t> and </a:t>
            </a:r>
            <a:r>
              <a:rPr lang="en-US" dirty="0" err="1"/>
              <a:t>cE</a:t>
            </a:r>
            <a:r>
              <a:rPr lang="en-US" dirty="0"/>
              <a:t> terms.</a:t>
            </a:r>
          </a:p>
        </p:txBody>
      </p:sp>
    </p:spTree>
    <p:extLst>
      <p:ext uri="{BB962C8B-B14F-4D97-AF65-F5344CB8AC3E}">
        <p14:creationId xmlns:p14="http://schemas.microsoft.com/office/powerpoint/2010/main" val="3564317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046" y="1592263"/>
            <a:ext cx="4677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Tune 3-body interaction to minimize errors </a:t>
            </a:r>
          </a:p>
          <a:p>
            <a:r>
              <a:rPr lang="en-US" sz="1600" dirty="0"/>
              <a:t>in binding energy</a:t>
            </a:r>
          </a:p>
          <a:p>
            <a:endParaRPr lang="en-US" sz="1600" dirty="0"/>
          </a:p>
          <a:p>
            <a:r>
              <a:rPr lang="en-US" sz="1600" dirty="0"/>
              <a:t>Just one additional parameter, </a:t>
            </a:r>
          </a:p>
          <a:p>
            <a:r>
              <a:rPr lang="en-US" sz="1600" dirty="0"/>
              <a:t>RMSD for the E/A</a:t>
            </a:r>
          </a:p>
          <a:p>
            <a:r>
              <a:rPr lang="en-US" sz="1600" dirty="0"/>
              <a:t>drops from 1.2 MeV to 0.4 MeV</a:t>
            </a:r>
          </a:p>
          <a:p>
            <a:endParaRPr lang="en-US" sz="1600" dirty="0"/>
          </a:p>
          <a:p>
            <a:r>
              <a:rPr lang="en-US" sz="1600" dirty="0"/>
              <a:t>Energies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Significant sensitivity to </a:t>
            </a:r>
          </a:p>
          <a:p>
            <a:r>
              <a:rPr lang="en-US" sz="1600" dirty="0">
                <a:sym typeface="Wingdings" panose="05000000000000000000" pitchFamily="2" charset="2"/>
              </a:rPr>
              <a:t>      the locality of 3N interactions.</a:t>
            </a:r>
          </a:p>
          <a:p>
            <a:r>
              <a:rPr lang="en-US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sz="1600" dirty="0">
                <a:sym typeface="Wingdings" panose="05000000000000000000" pitchFamily="2" charset="2"/>
              </a:rPr>
              <a:t>We interpret they are related with </a:t>
            </a:r>
          </a:p>
          <a:p>
            <a:r>
              <a:rPr lang="en-US" sz="1600" dirty="0">
                <a:sym typeface="Wingdings" panose="05000000000000000000" pitchFamily="2" charset="2"/>
              </a:rPr>
              <a:t>effective interactions </a:t>
            </a:r>
          </a:p>
          <a:p>
            <a:r>
              <a:rPr lang="en-US" sz="1600" dirty="0">
                <a:sym typeface="Wingdings" panose="05000000000000000000" pitchFamily="2" charset="2"/>
              </a:rPr>
              <a:t>between alphas and nucleons. </a:t>
            </a:r>
            <a:endParaRPr 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98" y="4373113"/>
            <a:ext cx="3202802" cy="19752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24" y="1524000"/>
            <a:ext cx="4452358" cy="22446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" y="5481593"/>
            <a:ext cx="5163271" cy="3238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0014" y="5805488"/>
            <a:ext cx="5032147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Significantly high w/o additional 3-body terms</a:t>
            </a:r>
          </a:p>
          <a:p>
            <a:r>
              <a:rPr lang="en-US" dirty="0"/>
              <a:t>: alpha-alpha should be more attractive.</a:t>
            </a:r>
          </a:p>
        </p:txBody>
      </p:sp>
    </p:spTree>
    <p:extLst>
      <p:ext uri="{BB962C8B-B14F-4D97-AF65-F5344CB8AC3E}">
        <p14:creationId xmlns:p14="http://schemas.microsoft.com/office/powerpoint/2010/main" val="179368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3-body force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3" y="1512235"/>
            <a:ext cx="9273407" cy="37605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2" y="5399545"/>
            <a:ext cx="1314633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49" y="5399545"/>
            <a:ext cx="1238423" cy="381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06" y="5416982"/>
            <a:ext cx="1267002" cy="409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063" y="5416982"/>
            <a:ext cx="1267002" cy="438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00" y="5956789"/>
            <a:ext cx="830695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(MeV/nucleon): 1.2 </a:t>
            </a:r>
            <a:r>
              <a:rPr lang="en-US" dirty="0">
                <a:sym typeface="Wingdings" panose="05000000000000000000" pitchFamily="2" charset="2"/>
              </a:rPr>
              <a:t> 0.3 0.109  0.079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density from WFM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36303" y="55597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0109" y="6197721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Wave function matching method seems to be promising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New method to improve the N3LO calculation of NLEFT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Preliminary study shows promising results for wide range of observables </a:t>
            </a:r>
            <a:r>
              <a:rPr lang="en-US" altLang="ko-KR" dirty="0">
                <a:solidFill>
                  <a:srgbClr val="FF0000"/>
                </a:solidFill>
              </a:rPr>
              <a:t>in one scheme </a:t>
            </a:r>
            <a:r>
              <a:rPr lang="en-US" altLang="ko-KR" dirty="0"/>
              <a:t>(same interaction and many-body method)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NN scattering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Binding energy (from 3H to 40Ca)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Symmetric Nuclear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Neutron matter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Dripline of Oxygen isotope.</a:t>
            </a:r>
          </a:p>
          <a:p>
            <a:pPr marL="1300738" lvl="2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Carbon excited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Also, Carbon isotopes, odd Oxygen isotopes, Cluster structure, excited states will be studied.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Quantum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(ab initio) Nuclear physics is challenging.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Non-perturbative many-body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Exact Nuclear Force is not known.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Non-perturbative many body problem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And more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With recent progress in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ab-initio methods </a:t>
            </a:r>
            <a:r>
              <a:rPr lang="en-US" altLang="ko-KR" dirty="0">
                <a:sym typeface="Wingdings" panose="05000000000000000000" pitchFamily="2" charset="2"/>
              </a:rPr>
              <a:t>and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chiral EFT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Some reaction calculation for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4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Quantum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Challenge to ab initio quantum many-body problem.</a:t>
            </a:r>
          </a:p>
          <a:p>
            <a:r>
              <a:rPr lang="en-US" altLang="ko-KR" dirty="0"/>
              <a:t>Requires: </a:t>
            </a:r>
          </a:p>
          <a:p>
            <a:r>
              <a:rPr lang="en-US" altLang="ko-KR" dirty="0"/>
              <a:t>1. Reliable theoretical tools</a:t>
            </a:r>
          </a:p>
          <a:p>
            <a:pPr lvl="1"/>
            <a:r>
              <a:rPr lang="en-US" altLang="ko-KR" dirty="0"/>
              <a:t>Auxiliary field Monte Carlo Method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Sign problem !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Goal 1 </a:t>
            </a:r>
            <a:r>
              <a:rPr lang="en-US" altLang="ko-KR" dirty="0">
                <a:sym typeface="Wingdings" panose="05000000000000000000" pitchFamily="2" charset="2"/>
              </a:rPr>
              <a:t>: reduce the sign problem in NLEFT calculation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2. Nuclear interaction which explain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simultaneously</a:t>
            </a:r>
            <a:r>
              <a:rPr lang="en-US" altLang="ko-KR" dirty="0">
                <a:sym typeface="Wingdings" panose="05000000000000000000" pitchFamily="2" charset="2"/>
              </a:rPr>
              <a:t> binding energies, charge radius of wide range of nuclei and nuclear matter, neutron matter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Goal 2</a:t>
            </a:r>
            <a:r>
              <a:rPr lang="en-US" altLang="ko-KR" dirty="0"/>
              <a:t>: find out what properties of nuclear interactions are necessary.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89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of Carbon,</a:t>
            </a:r>
            <a:r>
              <a:rPr lang="ko-KR" altLang="en-US" dirty="0"/>
              <a:t> </a:t>
            </a:r>
            <a:r>
              <a:rPr lang="en-US" altLang="ko-KR" dirty="0"/>
              <a:t>Oxygen isotopes in NLEFT?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Sensitive to nuclear force ? (</a:t>
            </a:r>
            <a:r>
              <a:rPr lang="en-US" altLang="ko-KR" dirty="0"/>
              <a:t>Role of 3-body force?) </a:t>
            </a:r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22528</TotalTime>
  <Words>1634</Words>
  <Application>Microsoft Office PowerPoint</Application>
  <PresentationFormat>A4 용지(210x297mm)</PresentationFormat>
  <Paragraphs>275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맑은 고딕</vt:lpstr>
      <vt:lpstr>Arial</vt:lpstr>
      <vt:lpstr>Calibri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PowerPoint 프레젠테이션</vt:lpstr>
      <vt:lpstr>Ab-initio method</vt:lpstr>
      <vt:lpstr>Ab initio Quantum many-body</vt:lpstr>
      <vt:lpstr>Ab initio Quantum many-body</vt:lpstr>
      <vt:lpstr>Dripline</vt:lpstr>
      <vt:lpstr>Nuclear Lattice Effective Field Theory</vt:lpstr>
      <vt:lpstr>Path integral</vt:lpstr>
      <vt:lpstr>Transfer matrix</vt:lpstr>
      <vt:lpstr>Auxiliary Field Monte Carlo </vt:lpstr>
      <vt:lpstr>Applications of NLEFT</vt:lpstr>
      <vt:lpstr>Lattice Hamiltonian</vt:lpstr>
      <vt:lpstr>Chiral Effective Field Theory</vt:lpstr>
      <vt:lpstr>Lattice chiral Hamiltonian at Leading order</vt:lpstr>
      <vt:lpstr>Low energy constants in lattice EFT</vt:lpstr>
      <vt:lpstr>PowerPoint 프레젠테이션</vt:lpstr>
      <vt:lpstr>Sign problem in NLEFT</vt:lpstr>
      <vt:lpstr>PowerPoint 프레젠테이션</vt:lpstr>
      <vt:lpstr>PowerPoint 프레젠테이션</vt:lpstr>
      <vt:lpstr>PowerPoint 프레젠테이션</vt:lpstr>
      <vt:lpstr>Lattice chiral Hamiltonian (N3LO)</vt:lpstr>
      <vt:lpstr>Difficulty with full chiral interaction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</vt:lpstr>
      <vt:lpstr>NN phase shifts from WFM</vt:lpstr>
      <vt:lpstr>Wave function matching Hamiltonian</vt:lpstr>
      <vt:lpstr>Wave function matching Hamiltonian</vt:lpstr>
      <vt:lpstr>Wave function matching </vt:lpstr>
      <vt:lpstr>Wave function matching </vt:lpstr>
      <vt:lpstr>Tale of two interactions</vt:lpstr>
      <vt:lpstr>3-body force</vt:lpstr>
      <vt:lpstr>3-body force</vt:lpstr>
      <vt:lpstr>Determine 3-body force</vt:lpstr>
      <vt:lpstr>BE/A from WFM</vt:lpstr>
      <vt:lpstr>Charge density from WFM</vt:lpstr>
      <vt:lpstr>Charge Radius</vt:lpstr>
      <vt:lpstr>Nuclear/Neutron Matter</vt:lpstr>
      <vt:lpstr>Carbon isotopes</vt:lpstr>
      <vt:lpstr>Carbon and Oxygen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송 영호</cp:lastModifiedBy>
  <cp:revision>1212</cp:revision>
  <cp:lastPrinted>2018-09-03T05:45:20Z</cp:lastPrinted>
  <dcterms:created xsi:type="dcterms:W3CDTF">2016-03-06T10:47:04Z</dcterms:created>
  <dcterms:modified xsi:type="dcterms:W3CDTF">2024-04-18T04:51:00Z</dcterms:modified>
</cp:coreProperties>
</file>